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250"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C6ECC-385B-9297-0CDE-60DF175B72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E7F6E6-7DFE-60FD-3CE5-DEB31FC19E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8D7192-9CAC-5F67-D8F2-5C4A2606DBFA}"/>
              </a:ext>
            </a:extLst>
          </p:cNvPr>
          <p:cNvSpPr>
            <a:spLocks noGrp="1"/>
          </p:cNvSpPr>
          <p:nvPr>
            <p:ph type="dt" sz="half" idx="10"/>
          </p:nvPr>
        </p:nvSpPr>
        <p:spPr/>
        <p:txBody>
          <a:bodyPr/>
          <a:lstStyle/>
          <a:p>
            <a:fld id="{84DC7E5F-1A60-481A-A561-E2573DC5E28D}" type="datetimeFigureOut">
              <a:rPr lang="en-US" smtClean="0"/>
              <a:t>3/8/2024</a:t>
            </a:fld>
            <a:endParaRPr lang="en-US"/>
          </a:p>
        </p:txBody>
      </p:sp>
      <p:sp>
        <p:nvSpPr>
          <p:cNvPr id="5" name="Footer Placeholder 4">
            <a:extLst>
              <a:ext uri="{FF2B5EF4-FFF2-40B4-BE49-F238E27FC236}">
                <a16:creationId xmlns:a16="http://schemas.microsoft.com/office/drawing/2014/main" id="{EBF2703B-33FF-0B4F-ADC7-C544D645D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003D8-5EF9-7468-7CF2-6471C7582EBB}"/>
              </a:ext>
            </a:extLst>
          </p:cNvPr>
          <p:cNvSpPr>
            <a:spLocks noGrp="1"/>
          </p:cNvSpPr>
          <p:nvPr>
            <p:ph type="sldNum" sz="quarter" idx="12"/>
          </p:nvPr>
        </p:nvSpPr>
        <p:spPr/>
        <p:txBody>
          <a:bodyPr/>
          <a:lstStyle/>
          <a:p>
            <a:fld id="{E5E1C813-CE47-4E39-A20A-07499CE61A97}" type="slidenum">
              <a:rPr lang="en-US" smtClean="0"/>
              <a:t>‹#›</a:t>
            </a:fld>
            <a:endParaRPr lang="en-US"/>
          </a:p>
        </p:txBody>
      </p:sp>
    </p:spTree>
    <p:extLst>
      <p:ext uri="{BB962C8B-B14F-4D97-AF65-F5344CB8AC3E}">
        <p14:creationId xmlns:p14="http://schemas.microsoft.com/office/powerpoint/2010/main" val="1442257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FA23-F121-BE75-5841-DB7F09C529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22FAFB-344B-F954-A871-2820FDE2CA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44D22-BA52-AC70-90D4-8AB916DCFF70}"/>
              </a:ext>
            </a:extLst>
          </p:cNvPr>
          <p:cNvSpPr>
            <a:spLocks noGrp="1"/>
          </p:cNvSpPr>
          <p:nvPr>
            <p:ph type="dt" sz="half" idx="10"/>
          </p:nvPr>
        </p:nvSpPr>
        <p:spPr/>
        <p:txBody>
          <a:bodyPr/>
          <a:lstStyle/>
          <a:p>
            <a:fld id="{84DC7E5F-1A60-481A-A561-E2573DC5E28D}" type="datetimeFigureOut">
              <a:rPr lang="en-US" smtClean="0"/>
              <a:t>3/8/2024</a:t>
            </a:fld>
            <a:endParaRPr lang="en-US"/>
          </a:p>
        </p:txBody>
      </p:sp>
      <p:sp>
        <p:nvSpPr>
          <p:cNvPr id="5" name="Footer Placeholder 4">
            <a:extLst>
              <a:ext uri="{FF2B5EF4-FFF2-40B4-BE49-F238E27FC236}">
                <a16:creationId xmlns:a16="http://schemas.microsoft.com/office/drawing/2014/main" id="{B65F0F6A-AA79-820D-41F8-537CE146FC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0D211-7747-F135-10F1-6DF7C9F057FC}"/>
              </a:ext>
            </a:extLst>
          </p:cNvPr>
          <p:cNvSpPr>
            <a:spLocks noGrp="1"/>
          </p:cNvSpPr>
          <p:nvPr>
            <p:ph type="sldNum" sz="quarter" idx="12"/>
          </p:nvPr>
        </p:nvSpPr>
        <p:spPr/>
        <p:txBody>
          <a:bodyPr/>
          <a:lstStyle/>
          <a:p>
            <a:fld id="{E5E1C813-CE47-4E39-A20A-07499CE61A97}" type="slidenum">
              <a:rPr lang="en-US" smtClean="0"/>
              <a:t>‹#›</a:t>
            </a:fld>
            <a:endParaRPr lang="en-US"/>
          </a:p>
        </p:txBody>
      </p:sp>
    </p:spTree>
    <p:extLst>
      <p:ext uri="{BB962C8B-B14F-4D97-AF65-F5344CB8AC3E}">
        <p14:creationId xmlns:p14="http://schemas.microsoft.com/office/powerpoint/2010/main" val="23040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9F9ED8-2753-A495-FD1C-1D2FF3DD45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27D921-C4C1-D304-9156-D08B8B4B7E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0AB8D1-B3EA-905C-73B6-5A9AA2BD2845}"/>
              </a:ext>
            </a:extLst>
          </p:cNvPr>
          <p:cNvSpPr>
            <a:spLocks noGrp="1"/>
          </p:cNvSpPr>
          <p:nvPr>
            <p:ph type="dt" sz="half" idx="10"/>
          </p:nvPr>
        </p:nvSpPr>
        <p:spPr/>
        <p:txBody>
          <a:bodyPr/>
          <a:lstStyle/>
          <a:p>
            <a:fld id="{84DC7E5F-1A60-481A-A561-E2573DC5E28D}" type="datetimeFigureOut">
              <a:rPr lang="en-US" smtClean="0"/>
              <a:t>3/8/2024</a:t>
            </a:fld>
            <a:endParaRPr lang="en-US"/>
          </a:p>
        </p:txBody>
      </p:sp>
      <p:sp>
        <p:nvSpPr>
          <p:cNvPr id="5" name="Footer Placeholder 4">
            <a:extLst>
              <a:ext uri="{FF2B5EF4-FFF2-40B4-BE49-F238E27FC236}">
                <a16:creationId xmlns:a16="http://schemas.microsoft.com/office/drawing/2014/main" id="{80ABA499-48B0-E49D-D99A-067C289135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4D11F-F4ED-E9F0-A3D1-A659559C51FB}"/>
              </a:ext>
            </a:extLst>
          </p:cNvPr>
          <p:cNvSpPr>
            <a:spLocks noGrp="1"/>
          </p:cNvSpPr>
          <p:nvPr>
            <p:ph type="sldNum" sz="quarter" idx="12"/>
          </p:nvPr>
        </p:nvSpPr>
        <p:spPr/>
        <p:txBody>
          <a:bodyPr/>
          <a:lstStyle/>
          <a:p>
            <a:fld id="{E5E1C813-CE47-4E39-A20A-07499CE61A97}" type="slidenum">
              <a:rPr lang="en-US" smtClean="0"/>
              <a:t>‹#›</a:t>
            </a:fld>
            <a:endParaRPr lang="en-US"/>
          </a:p>
        </p:txBody>
      </p:sp>
    </p:spTree>
    <p:extLst>
      <p:ext uri="{BB962C8B-B14F-4D97-AF65-F5344CB8AC3E}">
        <p14:creationId xmlns:p14="http://schemas.microsoft.com/office/powerpoint/2010/main" val="3807047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7059-A5AC-5838-BC77-8FAA02DED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A6EEF2-C101-33BE-9879-BA09BE90A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5F529-8CBA-5E38-3B40-90ACC7AE187F}"/>
              </a:ext>
            </a:extLst>
          </p:cNvPr>
          <p:cNvSpPr>
            <a:spLocks noGrp="1"/>
          </p:cNvSpPr>
          <p:nvPr>
            <p:ph type="dt" sz="half" idx="10"/>
          </p:nvPr>
        </p:nvSpPr>
        <p:spPr/>
        <p:txBody>
          <a:bodyPr/>
          <a:lstStyle/>
          <a:p>
            <a:fld id="{84DC7E5F-1A60-481A-A561-E2573DC5E28D}" type="datetimeFigureOut">
              <a:rPr lang="en-US" smtClean="0"/>
              <a:t>3/8/2024</a:t>
            </a:fld>
            <a:endParaRPr lang="en-US"/>
          </a:p>
        </p:txBody>
      </p:sp>
      <p:sp>
        <p:nvSpPr>
          <p:cNvPr id="5" name="Footer Placeholder 4">
            <a:extLst>
              <a:ext uri="{FF2B5EF4-FFF2-40B4-BE49-F238E27FC236}">
                <a16:creationId xmlns:a16="http://schemas.microsoft.com/office/drawing/2014/main" id="{4DD037B2-A030-3274-3BAB-58B140684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A83AF-92E5-A160-4B2A-E4DF02290C4C}"/>
              </a:ext>
            </a:extLst>
          </p:cNvPr>
          <p:cNvSpPr>
            <a:spLocks noGrp="1"/>
          </p:cNvSpPr>
          <p:nvPr>
            <p:ph type="sldNum" sz="quarter" idx="12"/>
          </p:nvPr>
        </p:nvSpPr>
        <p:spPr/>
        <p:txBody>
          <a:bodyPr/>
          <a:lstStyle/>
          <a:p>
            <a:fld id="{E5E1C813-CE47-4E39-A20A-07499CE61A97}" type="slidenum">
              <a:rPr lang="en-US" smtClean="0"/>
              <a:t>‹#›</a:t>
            </a:fld>
            <a:endParaRPr lang="en-US"/>
          </a:p>
        </p:txBody>
      </p:sp>
    </p:spTree>
    <p:extLst>
      <p:ext uri="{BB962C8B-B14F-4D97-AF65-F5344CB8AC3E}">
        <p14:creationId xmlns:p14="http://schemas.microsoft.com/office/powerpoint/2010/main" val="143498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2106-F69D-993F-9E56-21114639CA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8CD879-76E0-5F65-93F3-CF5BB3EDF1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478CF5-0B40-5B12-89FD-28E522FF05E8}"/>
              </a:ext>
            </a:extLst>
          </p:cNvPr>
          <p:cNvSpPr>
            <a:spLocks noGrp="1"/>
          </p:cNvSpPr>
          <p:nvPr>
            <p:ph type="dt" sz="half" idx="10"/>
          </p:nvPr>
        </p:nvSpPr>
        <p:spPr/>
        <p:txBody>
          <a:bodyPr/>
          <a:lstStyle/>
          <a:p>
            <a:fld id="{84DC7E5F-1A60-481A-A561-E2573DC5E28D}" type="datetimeFigureOut">
              <a:rPr lang="en-US" smtClean="0"/>
              <a:t>3/8/2024</a:t>
            </a:fld>
            <a:endParaRPr lang="en-US"/>
          </a:p>
        </p:txBody>
      </p:sp>
      <p:sp>
        <p:nvSpPr>
          <p:cNvPr id="5" name="Footer Placeholder 4">
            <a:extLst>
              <a:ext uri="{FF2B5EF4-FFF2-40B4-BE49-F238E27FC236}">
                <a16:creationId xmlns:a16="http://schemas.microsoft.com/office/drawing/2014/main" id="{0F693662-90AB-3E0F-B36C-EEFD1D4C77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463D9-5C54-FB11-EDD7-5EF14238175E}"/>
              </a:ext>
            </a:extLst>
          </p:cNvPr>
          <p:cNvSpPr>
            <a:spLocks noGrp="1"/>
          </p:cNvSpPr>
          <p:nvPr>
            <p:ph type="sldNum" sz="quarter" idx="12"/>
          </p:nvPr>
        </p:nvSpPr>
        <p:spPr/>
        <p:txBody>
          <a:bodyPr/>
          <a:lstStyle/>
          <a:p>
            <a:fld id="{E5E1C813-CE47-4E39-A20A-07499CE61A97}" type="slidenum">
              <a:rPr lang="en-US" smtClean="0"/>
              <a:t>‹#›</a:t>
            </a:fld>
            <a:endParaRPr lang="en-US"/>
          </a:p>
        </p:txBody>
      </p:sp>
    </p:spTree>
    <p:extLst>
      <p:ext uri="{BB962C8B-B14F-4D97-AF65-F5344CB8AC3E}">
        <p14:creationId xmlns:p14="http://schemas.microsoft.com/office/powerpoint/2010/main" val="2094140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B668-B616-07FE-2E07-9383E7FCC3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C4B416-355E-D0C7-7C1A-7351CE248D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7658C6-530C-184C-53EE-603F5ACD2D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0681F7-F09E-4D40-BFA8-F5086D05A28B}"/>
              </a:ext>
            </a:extLst>
          </p:cNvPr>
          <p:cNvSpPr>
            <a:spLocks noGrp="1"/>
          </p:cNvSpPr>
          <p:nvPr>
            <p:ph type="dt" sz="half" idx="10"/>
          </p:nvPr>
        </p:nvSpPr>
        <p:spPr/>
        <p:txBody>
          <a:bodyPr/>
          <a:lstStyle/>
          <a:p>
            <a:fld id="{84DC7E5F-1A60-481A-A561-E2573DC5E28D}" type="datetimeFigureOut">
              <a:rPr lang="en-US" smtClean="0"/>
              <a:t>3/8/2024</a:t>
            </a:fld>
            <a:endParaRPr lang="en-US"/>
          </a:p>
        </p:txBody>
      </p:sp>
      <p:sp>
        <p:nvSpPr>
          <p:cNvPr id="6" name="Footer Placeholder 5">
            <a:extLst>
              <a:ext uri="{FF2B5EF4-FFF2-40B4-BE49-F238E27FC236}">
                <a16:creationId xmlns:a16="http://schemas.microsoft.com/office/drawing/2014/main" id="{F0AE42F0-61AE-0573-57B4-B5BEB77AB2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A25E-9498-7DFA-2E9B-373C3A255A92}"/>
              </a:ext>
            </a:extLst>
          </p:cNvPr>
          <p:cNvSpPr>
            <a:spLocks noGrp="1"/>
          </p:cNvSpPr>
          <p:nvPr>
            <p:ph type="sldNum" sz="quarter" idx="12"/>
          </p:nvPr>
        </p:nvSpPr>
        <p:spPr/>
        <p:txBody>
          <a:bodyPr/>
          <a:lstStyle/>
          <a:p>
            <a:fld id="{E5E1C813-CE47-4E39-A20A-07499CE61A97}" type="slidenum">
              <a:rPr lang="en-US" smtClean="0"/>
              <a:t>‹#›</a:t>
            </a:fld>
            <a:endParaRPr lang="en-US"/>
          </a:p>
        </p:txBody>
      </p:sp>
    </p:spTree>
    <p:extLst>
      <p:ext uri="{BB962C8B-B14F-4D97-AF65-F5344CB8AC3E}">
        <p14:creationId xmlns:p14="http://schemas.microsoft.com/office/powerpoint/2010/main" val="2753474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57690-0ADD-CF9C-575A-FDB518F395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553CBB-184D-EB90-FBFC-64ED1ADE13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7E8032-D8CE-35C9-30DC-EB1DBC3F19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01B93F-C9A6-D327-C3CC-D0AF69B182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AEEAAF-9B9E-19B8-6F4D-784904F415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5CAD45-313D-A48D-5A1D-30F78D2DBD3B}"/>
              </a:ext>
            </a:extLst>
          </p:cNvPr>
          <p:cNvSpPr>
            <a:spLocks noGrp="1"/>
          </p:cNvSpPr>
          <p:nvPr>
            <p:ph type="dt" sz="half" idx="10"/>
          </p:nvPr>
        </p:nvSpPr>
        <p:spPr/>
        <p:txBody>
          <a:bodyPr/>
          <a:lstStyle/>
          <a:p>
            <a:fld id="{84DC7E5F-1A60-481A-A561-E2573DC5E28D}" type="datetimeFigureOut">
              <a:rPr lang="en-US" smtClean="0"/>
              <a:t>3/8/2024</a:t>
            </a:fld>
            <a:endParaRPr lang="en-US"/>
          </a:p>
        </p:txBody>
      </p:sp>
      <p:sp>
        <p:nvSpPr>
          <p:cNvPr id="8" name="Footer Placeholder 7">
            <a:extLst>
              <a:ext uri="{FF2B5EF4-FFF2-40B4-BE49-F238E27FC236}">
                <a16:creationId xmlns:a16="http://schemas.microsoft.com/office/drawing/2014/main" id="{785B5EE4-B392-0225-02F6-8291B38058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327349-645C-F3CF-1DE9-3E7CFD763416}"/>
              </a:ext>
            </a:extLst>
          </p:cNvPr>
          <p:cNvSpPr>
            <a:spLocks noGrp="1"/>
          </p:cNvSpPr>
          <p:nvPr>
            <p:ph type="sldNum" sz="quarter" idx="12"/>
          </p:nvPr>
        </p:nvSpPr>
        <p:spPr/>
        <p:txBody>
          <a:bodyPr/>
          <a:lstStyle/>
          <a:p>
            <a:fld id="{E5E1C813-CE47-4E39-A20A-07499CE61A97}" type="slidenum">
              <a:rPr lang="en-US" smtClean="0"/>
              <a:t>‹#›</a:t>
            </a:fld>
            <a:endParaRPr lang="en-US"/>
          </a:p>
        </p:txBody>
      </p:sp>
    </p:spTree>
    <p:extLst>
      <p:ext uri="{BB962C8B-B14F-4D97-AF65-F5344CB8AC3E}">
        <p14:creationId xmlns:p14="http://schemas.microsoft.com/office/powerpoint/2010/main" val="806995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E2569-FCF3-BCEA-6A9F-E145AE03B6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8ECEFF-6EB1-330D-1870-022369D91EFC}"/>
              </a:ext>
            </a:extLst>
          </p:cNvPr>
          <p:cNvSpPr>
            <a:spLocks noGrp="1"/>
          </p:cNvSpPr>
          <p:nvPr>
            <p:ph type="dt" sz="half" idx="10"/>
          </p:nvPr>
        </p:nvSpPr>
        <p:spPr/>
        <p:txBody>
          <a:bodyPr/>
          <a:lstStyle/>
          <a:p>
            <a:fld id="{84DC7E5F-1A60-481A-A561-E2573DC5E28D}" type="datetimeFigureOut">
              <a:rPr lang="en-US" smtClean="0"/>
              <a:t>3/8/2024</a:t>
            </a:fld>
            <a:endParaRPr lang="en-US"/>
          </a:p>
        </p:txBody>
      </p:sp>
      <p:sp>
        <p:nvSpPr>
          <p:cNvPr id="4" name="Footer Placeholder 3">
            <a:extLst>
              <a:ext uri="{FF2B5EF4-FFF2-40B4-BE49-F238E27FC236}">
                <a16:creationId xmlns:a16="http://schemas.microsoft.com/office/drawing/2014/main" id="{F83A013A-3FE6-1F13-69AD-38E7BDE7AF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50F26E-0EC4-7AA5-2579-7DA0EDC08E01}"/>
              </a:ext>
            </a:extLst>
          </p:cNvPr>
          <p:cNvSpPr>
            <a:spLocks noGrp="1"/>
          </p:cNvSpPr>
          <p:nvPr>
            <p:ph type="sldNum" sz="quarter" idx="12"/>
          </p:nvPr>
        </p:nvSpPr>
        <p:spPr/>
        <p:txBody>
          <a:bodyPr/>
          <a:lstStyle/>
          <a:p>
            <a:fld id="{E5E1C813-CE47-4E39-A20A-07499CE61A97}" type="slidenum">
              <a:rPr lang="en-US" smtClean="0"/>
              <a:t>‹#›</a:t>
            </a:fld>
            <a:endParaRPr lang="en-US"/>
          </a:p>
        </p:txBody>
      </p:sp>
    </p:spTree>
    <p:extLst>
      <p:ext uri="{BB962C8B-B14F-4D97-AF65-F5344CB8AC3E}">
        <p14:creationId xmlns:p14="http://schemas.microsoft.com/office/powerpoint/2010/main" val="2493300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7D4CC-70F7-744E-7D00-869AEED00770}"/>
              </a:ext>
            </a:extLst>
          </p:cNvPr>
          <p:cNvSpPr>
            <a:spLocks noGrp="1"/>
          </p:cNvSpPr>
          <p:nvPr>
            <p:ph type="dt" sz="half" idx="10"/>
          </p:nvPr>
        </p:nvSpPr>
        <p:spPr/>
        <p:txBody>
          <a:bodyPr/>
          <a:lstStyle/>
          <a:p>
            <a:fld id="{84DC7E5F-1A60-481A-A561-E2573DC5E28D}" type="datetimeFigureOut">
              <a:rPr lang="en-US" smtClean="0"/>
              <a:t>3/8/2024</a:t>
            </a:fld>
            <a:endParaRPr lang="en-US"/>
          </a:p>
        </p:txBody>
      </p:sp>
      <p:sp>
        <p:nvSpPr>
          <p:cNvPr id="3" name="Footer Placeholder 2">
            <a:extLst>
              <a:ext uri="{FF2B5EF4-FFF2-40B4-BE49-F238E27FC236}">
                <a16:creationId xmlns:a16="http://schemas.microsoft.com/office/drawing/2014/main" id="{4CDC5861-7D14-91E0-117F-884ACEC81F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17D38F-2392-9287-8E89-238673BE0819}"/>
              </a:ext>
            </a:extLst>
          </p:cNvPr>
          <p:cNvSpPr>
            <a:spLocks noGrp="1"/>
          </p:cNvSpPr>
          <p:nvPr>
            <p:ph type="sldNum" sz="quarter" idx="12"/>
          </p:nvPr>
        </p:nvSpPr>
        <p:spPr/>
        <p:txBody>
          <a:bodyPr/>
          <a:lstStyle/>
          <a:p>
            <a:fld id="{E5E1C813-CE47-4E39-A20A-07499CE61A97}" type="slidenum">
              <a:rPr lang="en-US" smtClean="0"/>
              <a:t>‹#›</a:t>
            </a:fld>
            <a:endParaRPr lang="en-US"/>
          </a:p>
        </p:txBody>
      </p:sp>
    </p:spTree>
    <p:extLst>
      <p:ext uri="{BB962C8B-B14F-4D97-AF65-F5344CB8AC3E}">
        <p14:creationId xmlns:p14="http://schemas.microsoft.com/office/powerpoint/2010/main" val="2227239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21AD-ACBB-4D1B-AC6C-8BC556EEDE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502084-DAEA-09E0-18AD-3D1701762B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D820B1-244D-A474-D0C7-92A2CC26D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FC791E-11CB-F32C-4DF8-0179980E70E6}"/>
              </a:ext>
            </a:extLst>
          </p:cNvPr>
          <p:cNvSpPr>
            <a:spLocks noGrp="1"/>
          </p:cNvSpPr>
          <p:nvPr>
            <p:ph type="dt" sz="half" idx="10"/>
          </p:nvPr>
        </p:nvSpPr>
        <p:spPr/>
        <p:txBody>
          <a:bodyPr/>
          <a:lstStyle/>
          <a:p>
            <a:fld id="{84DC7E5F-1A60-481A-A561-E2573DC5E28D}" type="datetimeFigureOut">
              <a:rPr lang="en-US" smtClean="0"/>
              <a:t>3/8/2024</a:t>
            </a:fld>
            <a:endParaRPr lang="en-US"/>
          </a:p>
        </p:txBody>
      </p:sp>
      <p:sp>
        <p:nvSpPr>
          <p:cNvPr id="6" name="Footer Placeholder 5">
            <a:extLst>
              <a:ext uri="{FF2B5EF4-FFF2-40B4-BE49-F238E27FC236}">
                <a16:creationId xmlns:a16="http://schemas.microsoft.com/office/drawing/2014/main" id="{C95F8AED-70ED-7436-4344-5ECD982198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76785F-5255-BB15-EC49-70A8D19FF518}"/>
              </a:ext>
            </a:extLst>
          </p:cNvPr>
          <p:cNvSpPr>
            <a:spLocks noGrp="1"/>
          </p:cNvSpPr>
          <p:nvPr>
            <p:ph type="sldNum" sz="quarter" idx="12"/>
          </p:nvPr>
        </p:nvSpPr>
        <p:spPr/>
        <p:txBody>
          <a:bodyPr/>
          <a:lstStyle/>
          <a:p>
            <a:fld id="{E5E1C813-CE47-4E39-A20A-07499CE61A97}" type="slidenum">
              <a:rPr lang="en-US" smtClean="0"/>
              <a:t>‹#›</a:t>
            </a:fld>
            <a:endParaRPr lang="en-US"/>
          </a:p>
        </p:txBody>
      </p:sp>
    </p:spTree>
    <p:extLst>
      <p:ext uri="{BB962C8B-B14F-4D97-AF65-F5344CB8AC3E}">
        <p14:creationId xmlns:p14="http://schemas.microsoft.com/office/powerpoint/2010/main" val="2723141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744C-B608-91BB-3225-F53A66D1C3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145658-859D-EB37-EC72-22869BD43B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304307-AA51-C222-6236-D37985412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D46C88-67F6-090D-107E-03AF20FE2A1F}"/>
              </a:ext>
            </a:extLst>
          </p:cNvPr>
          <p:cNvSpPr>
            <a:spLocks noGrp="1"/>
          </p:cNvSpPr>
          <p:nvPr>
            <p:ph type="dt" sz="half" idx="10"/>
          </p:nvPr>
        </p:nvSpPr>
        <p:spPr/>
        <p:txBody>
          <a:bodyPr/>
          <a:lstStyle/>
          <a:p>
            <a:fld id="{84DC7E5F-1A60-481A-A561-E2573DC5E28D}" type="datetimeFigureOut">
              <a:rPr lang="en-US" smtClean="0"/>
              <a:t>3/8/2024</a:t>
            </a:fld>
            <a:endParaRPr lang="en-US"/>
          </a:p>
        </p:txBody>
      </p:sp>
      <p:sp>
        <p:nvSpPr>
          <p:cNvPr id="6" name="Footer Placeholder 5">
            <a:extLst>
              <a:ext uri="{FF2B5EF4-FFF2-40B4-BE49-F238E27FC236}">
                <a16:creationId xmlns:a16="http://schemas.microsoft.com/office/drawing/2014/main" id="{F76FD2BC-6AA0-D647-0B02-1D74949976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1AF5C-2D73-ACDD-E2E2-6E354A24BDCB}"/>
              </a:ext>
            </a:extLst>
          </p:cNvPr>
          <p:cNvSpPr>
            <a:spLocks noGrp="1"/>
          </p:cNvSpPr>
          <p:nvPr>
            <p:ph type="sldNum" sz="quarter" idx="12"/>
          </p:nvPr>
        </p:nvSpPr>
        <p:spPr/>
        <p:txBody>
          <a:bodyPr/>
          <a:lstStyle/>
          <a:p>
            <a:fld id="{E5E1C813-CE47-4E39-A20A-07499CE61A97}" type="slidenum">
              <a:rPr lang="en-US" smtClean="0"/>
              <a:t>‹#›</a:t>
            </a:fld>
            <a:endParaRPr lang="en-US"/>
          </a:p>
        </p:txBody>
      </p:sp>
    </p:spTree>
    <p:extLst>
      <p:ext uri="{BB962C8B-B14F-4D97-AF65-F5344CB8AC3E}">
        <p14:creationId xmlns:p14="http://schemas.microsoft.com/office/powerpoint/2010/main" val="3992522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02BDE2-D69B-CEE3-DE3E-049AC32552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D6F6B7-D677-D1FF-39BE-9834469356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1B341-D12D-F5CD-C0E1-076D48524F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DC7E5F-1A60-481A-A561-E2573DC5E28D}" type="datetimeFigureOut">
              <a:rPr lang="en-US" smtClean="0"/>
              <a:t>3/8/2024</a:t>
            </a:fld>
            <a:endParaRPr lang="en-US"/>
          </a:p>
        </p:txBody>
      </p:sp>
      <p:sp>
        <p:nvSpPr>
          <p:cNvPr id="5" name="Footer Placeholder 4">
            <a:extLst>
              <a:ext uri="{FF2B5EF4-FFF2-40B4-BE49-F238E27FC236}">
                <a16:creationId xmlns:a16="http://schemas.microsoft.com/office/drawing/2014/main" id="{093EA92F-557C-F819-C2BA-50764E9857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1C0E1B-C9BE-095F-D6E3-A9BE442CC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E1C813-CE47-4E39-A20A-07499CE61A97}" type="slidenum">
              <a:rPr lang="en-US" smtClean="0"/>
              <a:t>‹#›</a:t>
            </a:fld>
            <a:endParaRPr lang="en-US"/>
          </a:p>
        </p:txBody>
      </p:sp>
    </p:spTree>
    <p:extLst>
      <p:ext uri="{BB962C8B-B14F-4D97-AF65-F5344CB8AC3E}">
        <p14:creationId xmlns:p14="http://schemas.microsoft.com/office/powerpoint/2010/main" val="860790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7C17-F2EF-1256-E71F-9C3709CFEAD5}"/>
              </a:ext>
            </a:extLst>
          </p:cNvPr>
          <p:cNvSpPr>
            <a:spLocks noGrp="1"/>
          </p:cNvSpPr>
          <p:nvPr>
            <p:ph type="ctrTitle"/>
          </p:nvPr>
        </p:nvSpPr>
        <p:spPr/>
        <p:txBody>
          <a:bodyPr/>
          <a:lstStyle/>
          <a:p>
            <a:r>
              <a:rPr lang="en-US"/>
              <a:t>470 PA 1.0 </a:t>
            </a:r>
            <a:br>
              <a:rPr lang="en-US"/>
            </a:br>
            <a:r>
              <a:rPr lang="en-US"/>
              <a:t>EEG Signals</a:t>
            </a:r>
            <a:endParaRPr lang="en-US" dirty="0"/>
          </a:p>
        </p:txBody>
      </p:sp>
      <p:sp>
        <p:nvSpPr>
          <p:cNvPr id="3" name="Subtitle 2">
            <a:extLst>
              <a:ext uri="{FF2B5EF4-FFF2-40B4-BE49-F238E27FC236}">
                <a16:creationId xmlns:a16="http://schemas.microsoft.com/office/drawing/2014/main" id="{0D4FAB33-1F6A-1545-F8BA-541353958170}"/>
              </a:ext>
            </a:extLst>
          </p:cNvPr>
          <p:cNvSpPr>
            <a:spLocks noGrp="1"/>
          </p:cNvSpPr>
          <p:nvPr>
            <p:ph type="subTitle" idx="1"/>
          </p:nvPr>
        </p:nvSpPr>
        <p:spPr/>
        <p:txBody>
          <a:bodyPr/>
          <a:lstStyle/>
          <a:p>
            <a:r>
              <a:rPr lang="en-US"/>
              <a:t>Space Something-or-Other</a:t>
            </a:r>
          </a:p>
          <a:p>
            <a:r>
              <a:rPr lang="en-US"/>
              <a:t>Brooks Schafer + Melinda McElveen</a:t>
            </a:r>
            <a:endParaRPr lang="en-US" dirty="0"/>
          </a:p>
        </p:txBody>
      </p:sp>
    </p:spTree>
    <p:extLst>
      <p:ext uri="{BB962C8B-B14F-4D97-AF65-F5344CB8AC3E}">
        <p14:creationId xmlns:p14="http://schemas.microsoft.com/office/powerpoint/2010/main" val="517653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B95F-852C-89C4-3C9C-F480A4801442}"/>
              </a:ext>
            </a:extLst>
          </p:cNvPr>
          <p:cNvSpPr>
            <a:spLocks noGrp="1"/>
          </p:cNvSpPr>
          <p:nvPr>
            <p:ph type="title"/>
          </p:nvPr>
        </p:nvSpPr>
        <p:spPr>
          <a:xfrm>
            <a:off x="0" y="0"/>
            <a:ext cx="5674360" cy="600075"/>
          </a:xfrm>
        </p:spPr>
        <p:txBody>
          <a:bodyPr>
            <a:normAutofit fontScale="90000"/>
          </a:bodyPr>
          <a:lstStyle/>
          <a:p>
            <a:r>
              <a:rPr lang="en-US" dirty="0"/>
              <a:t>Eye Movement Artifacts:</a:t>
            </a:r>
          </a:p>
        </p:txBody>
      </p:sp>
      <p:sp>
        <p:nvSpPr>
          <p:cNvPr id="3" name="Content Placeholder 2">
            <a:extLst>
              <a:ext uri="{FF2B5EF4-FFF2-40B4-BE49-F238E27FC236}">
                <a16:creationId xmlns:a16="http://schemas.microsoft.com/office/drawing/2014/main" id="{3708EA60-BB78-C559-B799-82A48FFF9A28}"/>
              </a:ext>
            </a:extLst>
          </p:cNvPr>
          <p:cNvSpPr>
            <a:spLocks noGrp="1"/>
          </p:cNvSpPr>
          <p:nvPr>
            <p:ph idx="1"/>
          </p:nvPr>
        </p:nvSpPr>
        <p:spPr>
          <a:xfrm>
            <a:off x="689454" y="793114"/>
            <a:ext cx="4984906" cy="5770245"/>
          </a:xfrm>
        </p:spPr>
        <p:txBody>
          <a:bodyPr>
            <a:normAutofit lnSpcReduction="10000"/>
          </a:bodyPr>
          <a:lstStyle/>
          <a:p>
            <a:r>
              <a:rPr lang="en-US" dirty="0"/>
              <a:t>Eyes are more positively charged in the front and negatively charged in the back</a:t>
            </a:r>
          </a:p>
          <a:p>
            <a:r>
              <a:rPr lang="en-US" dirty="0"/>
              <a:t>Thus, when we move our eyes, they can create signals that can be detected in EEG recordings</a:t>
            </a:r>
          </a:p>
          <a:p>
            <a:r>
              <a:rPr lang="en-US" dirty="0"/>
              <a:t>For example, when an eye movement to the left is made, it increases the positive charge of F7 and decreases the charge of F8 </a:t>
            </a:r>
          </a:p>
          <a:p>
            <a:pPr lvl="1"/>
            <a:r>
              <a:rPr lang="en-US" dirty="0"/>
              <a:t>The resulting artifacts are shown in the last image</a:t>
            </a:r>
          </a:p>
          <a:p>
            <a:pPr lvl="1"/>
            <a:endParaRPr lang="en-US" dirty="0"/>
          </a:p>
        </p:txBody>
      </p:sp>
      <p:pic>
        <p:nvPicPr>
          <p:cNvPr id="7" name="Picture 6">
            <a:extLst>
              <a:ext uri="{FF2B5EF4-FFF2-40B4-BE49-F238E27FC236}">
                <a16:creationId xmlns:a16="http://schemas.microsoft.com/office/drawing/2014/main" id="{D4C895B1-BA0D-2D3A-9B27-CF342F77A6AC}"/>
              </a:ext>
            </a:extLst>
          </p:cNvPr>
          <p:cNvPicPr>
            <a:picLocks noChangeAspect="1"/>
          </p:cNvPicPr>
          <p:nvPr/>
        </p:nvPicPr>
        <p:blipFill>
          <a:blip r:embed="rId2"/>
          <a:stretch>
            <a:fillRect/>
          </a:stretch>
        </p:blipFill>
        <p:spPr>
          <a:xfrm>
            <a:off x="6096000" y="180371"/>
            <a:ext cx="4792739" cy="1861201"/>
          </a:xfrm>
          <a:prstGeom prst="rect">
            <a:avLst/>
          </a:prstGeom>
        </p:spPr>
      </p:pic>
      <p:pic>
        <p:nvPicPr>
          <p:cNvPr id="9" name="Picture 8">
            <a:extLst>
              <a:ext uri="{FF2B5EF4-FFF2-40B4-BE49-F238E27FC236}">
                <a16:creationId xmlns:a16="http://schemas.microsoft.com/office/drawing/2014/main" id="{B77C9D15-2A81-3B0E-5C37-37640F747389}"/>
              </a:ext>
            </a:extLst>
          </p:cNvPr>
          <p:cNvPicPr>
            <a:picLocks noChangeAspect="1"/>
          </p:cNvPicPr>
          <p:nvPr/>
        </p:nvPicPr>
        <p:blipFill>
          <a:blip r:embed="rId3"/>
          <a:stretch>
            <a:fillRect/>
          </a:stretch>
        </p:blipFill>
        <p:spPr>
          <a:xfrm>
            <a:off x="6096000" y="2146093"/>
            <a:ext cx="4792739" cy="2780129"/>
          </a:xfrm>
          <a:prstGeom prst="rect">
            <a:avLst/>
          </a:prstGeom>
        </p:spPr>
      </p:pic>
      <p:pic>
        <p:nvPicPr>
          <p:cNvPr id="11" name="Picture 10">
            <a:extLst>
              <a:ext uri="{FF2B5EF4-FFF2-40B4-BE49-F238E27FC236}">
                <a16:creationId xmlns:a16="http://schemas.microsoft.com/office/drawing/2014/main" id="{B5BD1925-E770-D6C4-1A79-BB416154FC09}"/>
              </a:ext>
            </a:extLst>
          </p:cNvPr>
          <p:cNvPicPr>
            <a:picLocks noChangeAspect="1"/>
          </p:cNvPicPr>
          <p:nvPr/>
        </p:nvPicPr>
        <p:blipFill>
          <a:blip r:embed="rId4"/>
          <a:stretch>
            <a:fillRect/>
          </a:stretch>
        </p:blipFill>
        <p:spPr>
          <a:xfrm>
            <a:off x="6096000" y="5030743"/>
            <a:ext cx="4984906" cy="1641371"/>
          </a:xfrm>
          <a:prstGeom prst="rect">
            <a:avLst/>
          </a:prstGeom>
        </p:spPr>
      </p:pic>
    </p:spTree>
    <p:extLst>
      <p:ext uri="{BB962C8B-B14F-4D97-AF65-F5344CB8AC3E}">
        <p14:creationId xmlns:p14="http://schemas.microsoft.com/office/powerpoint/2010/main" val="260121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5A3B-AEEA-6540-F68B-F6EDD147E387}"/>
              </a:ext>
            </a:extLst>
          </p:cNvPr>
          <p:cNvSpPr>
            <a:spLocks noGrp="1"/>
          </p:cNvSpPr>
          <p:nvPr>
            <p:ph type="title"/>
          </p:nvPr>
        </p:nvSpPr>
        <p:spPr>
          <a:xfrm>
            <a:off x="0" y="106333"/>
            <a:ext cx="5796952" cy="454384"/>
          </a:xfrm>
        </p:spPr>
        <p:txBody>
          <a:bodyPr>
            <a:normAutofit fontScale="90000"/>
          </a:bodyPr>
          <a:lstStyle/>
          <a:p>
            <a:r>
              <a:rPr lang="en-US" dirty="0"/>
              <a:t>Generation of EEG Signals:</a:t>
            </a:r>
          </a:p>
        </p:txBody>
      </p:sp>
      <p:sp>
        <p:nvSpPr>
          <p:cNvPr id="4" name="TextBox 3">
            <a:extLst>
              <a:ext uri="{FF2B5EF4-FFF2-40B4-BE49-F238E27FC236}">
                <a16:creationId xmlns:a16="http://schemas.microsoft.com/office/drawing/2014/main" id="{91156DD2-8B34-3F6C-32BB-2A3159B236EC}"/>
              </a:ext>
            </a:extLst>
          </p:cNvPr>
          <p:cNvSpPr txBox="1"/>
          <p:nvPr/>
        </p:nvSpPr>
        <p:spPr>
          <a:xfrm>
            <a:off x="1078303" y="805815"/>
            <a:ext cx="4718649" cy="6186309"/>
          </a:xfrm>
          <a:prstGeom prst="rect">
            <a:avLst/>
          </a:prstGeom>
          <a:noFill/>
        </p:spPr>
        <p:txBody>
          <a:bodyPr wrap="square" rtlCol="0">
            <a:spAutoFit/>
          </a:bodyPr>
          <a:lstStyle/>
          <a:p>
            <a:pPr marL="285750" indent="-285750">
              <a:buFont typeface="Arial" panose="020B0604020202020204" pitchFamily="34" charset="0"/>
              <a:buChar char="•"/>
            </a:pPr>
            <a:r>
              <a:rPr lang="en-US" dirty="0"/>
              <a:t>Neurons in the brain communicate with electrical signals (neurotransmitters)</a:t>
            </a:r>
          </a:p>
          <a:p>
            <a:pPr marL="285750" indent="-285750">
              <a:buFont typeface="Arial" panose="020B0604020202020204" pitchFamily="34" charset="0"/>
              <a:buChar char="•"/>
            </a:pPr>
            <a:r>
              <a:rPr lang="en-US" dirty="0"/>
              <a:t>When a presynaptic neuron releases neurotransmitters to a post synaptic neuron, it can cause the post synaptic neurons charge to increase or decrease</a:t>
            </a:r>
          </a:p>
          <a:p>
            <a:pPr marL="285750" indent="-285750">
              <a:buFont typeface="Arial" panose="020B0604020202020204" pitchFamily="34" charset="0"/>
              <a:buChar char="•"/>
            </a:pPr>
            <a:r>
              <a:rPr lang="en-US" dirty="0"/>
              <a:t>An increase in positive charge inside a post synaptic neuron is called an excitatory post synaptic potential (EPSP)</a:t>
            </a:r>
          </a:p>
          <a:p>
            <a:pPr marL="285750" indent="-285750">
              <a:buFont typeface="Arial" panose="020B0604020202020204" pitchFamily="34" charset="0"/>
              <a:buChar char="•"/>
            </a:pPr>
            <a:r>
              <a:rPr lang="en-US" dirty="0"/>
              <a:t>An increase in negative charge inside a post synaptic neuron is called an inhibitory post synaptic potential (IPSP)</a:t>
            </a:r>
          </a:p>
          <a:p>
            <a:pPr marL="285750" indent="-285750">
              <a:buFont typeface="Arial" panose="020B0604020202020204" pitchFamily="34" charset="0"/>
              <a:buChar char="•"/>
            </a:pPr>
            <a:r>
              <a:rPr lang="en-US" dirty="0"/>
              <a:t>When resting, the inside of a neuron is more negative relative to the outside</a:t>
            </a:r>
          </a:p>
          <a:p>
            <a:pPr marL="285750" indent="-285750">
              <a:buFont typeface="Arial" panose="020B0604020202020204" pitchFamily="34" charset="0"/>
              <a:buChar char="•"/>
            </a:pPr>
            <a:r>
              <a:rPr lang="en-US" dirty="0"/>
              <a:t>When post synaptic potentials takes place, it causes dipoles to form outside of the neuron and positive charges flow towards the negative charges, this is what generates EEG signals that can be recorded</a:t>
            </a:r>
          </a:p>
          <a:p>
            <a:endParaRPr lang="en-US" dirty="0"/>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00B3BE86-8F75-9B5A-2AC3-11C74EF61B6F}"/>
              </a:ext>
            </a:extLst>
          </p:cNvPr>
          <p:cNvPicPr>
            <a:picLocks noChangeAspect="1"/>
          </p:cNvPicPr>
          <p:nvPr/>
        </p:nvPicPr>
        <p:blipFill>
          <a:blip r:embed="rId2"/>
          <a:stretch>
            <a:fillRect/>
          </a:stretch>
        </p:blipFill>
        <p:spPr>
          <a:xfrm>
            <a:off x="6615150" y="333525"/>
            <a:ext cx="4582001" cy="2862294"/>
          </a:xfrm>
          <a:prstGeom prst="rect">
            <a:avLst/>
          </a:prstGeom>
        </p:spPr>
      </p:pic>
      <p:pic>
        <p:nvPicPr>
          <p:cNvPr id="8" name="Picture 7">
            <a:extLst>
              <a:ext uri="{FF2B5EF4-FFF2-40B4-BE49-F238E27FC236}">
                <a16:creationId xmlns:a16="http://schemas.microsoft.com/office/drawing/2014/main" id="{5732D7DF-6CA8-2366-5E11-4170B24232A2}"/>
              </a:ext>
            </a:extLst>
          </p:cNvPr>
          <p:cNvPicPr>
            <a:picLocks noChangeAspect="1"/>
          </p:cNvPicPr>
          <p:nvPr/>
        </p:nvPicPr>
        <p:blipFill>
          <a:blip r:embed="rId3"/>
          <a:stretch>
            <a:fillRect/>
          </a:stretch>
        </p:blipFill>
        <p:spPr>
          <a:xfrm>
            <a:off x="6546826" y="3429000"/>
            <a:ext cx="4718650" cy="2984874"/>
          </a:xfrm>
          <a:prstGeom prst="rect">
            <a:avLst/>
          </a:prstGeom>
        </p:spPr>
      </p:pic>
    </p:spTree>
    <p:extLst>
      <p:ext uri="{BB962C8B-B14F-4D97-AF65-F5344CB8AC3E}">
        <p14:creationId xmlns:p14="http://schemas.microsoft.com/office/powerpoint/2010/main" val="58055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DAAA-4D9F-087D-BF46-099F7C7976CB}"/>
              </a:ext>
            </a:extLst>
          </p:cNvPr>
          <p:cNvSpPr>
            <a:spLocks noGrp="1"/>
          </p:cNvSpPr>
          <p:nvPr>
            <p:ph type="title"/>
          </p:nvPr>
        </p:nvSpPr>
        <p:spPr>
          <a:xfrm>
            <a:off x="0" y="132213"/>
            <a:ext cx="5467709" cy="402626"/>
          </a:xfrm>
        </p:spPr>
        <p:txBody>
          <a:bodyPr>
            <a:normAutofit fontScale="90000"/>
          </a:bodyPr>
          <a:lstStyle/>
          <a:p>
            <a:r>
              <a:rPr lang="en-US" dirty="0"/>
              <a:t>Recording EEG Signals:</a:t>
            </a:r>
          </a:p>
        </p:txBody>
      </p:sp>
      <p:sp>
        <p:nvSpPr>
          <p:cNvPr id="3" name="Content Placeholder 2">
            <a:extLst>
              <a:ext uri="{FF2B5EF4-FFF2-40B4-BE49-F238E27FC236}">
                <a16:creationId xmlns:a16="http://schemas.microsoft.com/office/drawing/2014/main" id="{A7D81D81-61E7-BDEB-05C9-4B8E57C5FF22}"/>
              </a:ext>
            </a:extLst>
          </p:cNvPr>
          <p:cNvSpPr>
            <a:spLocks noGrp="1"/>
          </p:cNvSpPr>
          <p:nvPr>
            <p:ph idx="1"/>
          </p:nvPr>
        </p:nvSpPr>
        <p:spPr>
          <a:xfrm>
            <a:off x="838200" y="730070"/>
            <a:ext cx="10515600" cy="1745711"/>
          </a:xfrm>
        </p:spPr>
        <p:txBody>
          <a:bodyPr/>
          <a:lstStyle/>
          <a:p>
            <a:r>
              <a:rPr lang="en-US" dirty="0"/>
              <a:t>EEG signals are recorded with a differential amplifier</a:t>
            </a:r>
          </a:p>
          <a:p>
            <a:r>
              <a:rPr lang="en-US" dirty="0"/>
              <a:t>A differential amplifier takes 2 electrical inputs and outputs the difference of the 2 signals</a:t>
            </a:r>
          </a:p>
          <a:p>
            <a:endParaRPr lang="en-US" dirty="0"/>
          </a:p>
        </p:txBody>
      </p:sp>
      <p:pic>
        <p:nvPicPr>
          <p:cNvPr id="5" name="Picture 4">
            <a:extLst>
              <a:ext uri="{FF2B5EF4-FFF2-40B4-BE49-F238E27FC236}">
                <a16:creationId xmlns:a16="http://schemas.microsoft.com/office/drawing/2014/main" id="{4DF94420-1447-66F3-B995-C8012FD3F151}"/>
              </a:ext>
            </a:extLst>
          </p:cNvPr>
          <p:cNvPicPr>
            <a:picLocks noChangeAspect="1"/>
          </p:cNvPicPr>
          <p:nvPr/>
        </p:nvPicPr>
        <p:blipFill>
          <a:blip r:embed="rId2"/>
          <a:stretch>
            <a:fillRect/>
          </a:stretch>
        </p:blipFill>
        <p:spPr>
          <a:xfrm>
            <a:off x="2171089" y="2210332"/>
            <a:ext cx="7050549" cy="2054608"/>
          </a:xfrm>
          <a:prstGeom prst="rect">
            <a:avLst/>
          </a:prstGeom>
        </p:spPr>
      </p:pic>
      <p:pic>
        <p:nvPicPr>
          <p:cNvPr id="7" name="Picture 6">
            <a:extLst>
              <a:ext uri="{FF2B5EF4-FFF2-40B4-BE49-F238E27FC236}">
                <a16:creationId xmlns:a16="http://schemas.microsoft.com/office/drawing/2014/main" id="{4E75E2D8-F9B2-964C-EF4A-8C8BC3BEC2A1}"/>
              </a:ext>
            </a:extLst>
          </p:cNvPr>
          <p:cNvPicPr>
            <a:picLocks noChangeAspect="1"/>
          </p:cNvPicPr>
          <p:nvPr/>
        </p:nvPicPr>
        <p:blipFill>
          <a:blip r:embed="rId3"/>
          <a:stretch>
            <a:fillRect/>
          </a:stretch>
        </p:blipFill>
        <p:spPr>
          <a:xfrm>
            <a:off x="1431984" y="4382220"/>
            <a:ext cx="8488393" cy="2248976"/>
          </a:xfrm>
          <a:prstGeom prst="rect">
            <a:avLst/>
          </a:prstGeom>
        </p:spPr>
      </p:pic>
    </p:spTree>
    <p:extLst>
      <p:ext uri="{BB962C8B-B14F-4D97-AF65-F5344CB8AC3E}">
        <p14:creationId xmlns:p14="http://schemas.microsoft.com/office/powerpoint/2010/main" val="2647990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CCDB-53FC-4305-5AF7-C5A1C367E224}"/>
              </a:ext>
            </a:extLst>
          </p:cNvPr>
          <p:cNvSpPr>
            <a:spLocks noGrp="1"/>
          </p:cNvSpPr>
          <p:nvPr>
            <p:ph type="title"/>
          </p:nvPr>
        </p:nvSpPr>
        <p:spPr>
          <a:xfrm>
            <a:off x="0" y="0"/>
            <a:ext cx="7141234" cy="601033"/>
          </a:xfrm>
        </p:spPr>
        <p:txBody>
          <a:bodyPr>
            <a:normAutofit fontScale="90000"/>
          </a:bodyPr>
          <a:lstStyle/>
          <a:p>
            <a:r>
              <a:rPr lang="en-US" dirty="0"/>
              <a:t>Electrode Placement Scheme:</a:t>
            </a:r>
          </a:p>
        </p:txBody>
      </p:sp>
      <p:sp>
        <p:nvSpPr>
          <p:cNvPr id="3" name="Content Placeholder 2">
            <a:extLst>
              <a:ext uri="{FF2B5EF4-FFF2-40B4-BE49-F238E27FC236}">
                <a16:creationId xmlns:a16="http://schemas.microsoft.com/office/drawing/2014/main" id="{C37E2E93-E574-042E-3031-7D3842C2414F}"/>
              </a:ext>
            </a:extLst>
          </p:cNvPr>
          <p:cNvSpPr>
            <a:spLocks noGrp="1"/>
          </p:cNvSpPr>
          <p:nvPr>
            <p:ph idx="1"/>
          </p:nvPr>
        </p:nvSpPr>
        <p:spPr>
          <a:xfrm>
            <a:off x="1030337" y="513838"/>
            <a:ext cx="10515600" cy="1456367"/>
          </a:xfrm>
        </p:spPr>
        <p:txBody>
          <a:bodyPr>
            <a:normAutofit/>
          </a:bodyPr>
          <a:lstStyle/>
          <a:p>
            <a:r>
              <a:rPr lang="en-US" sz="2400" dirty="0"/>
              <a:t>The 10-20 system is the system by which electrodes are applied to the head and displayed on EEG recordings</a:t>
            </a:r>
          </a:p>
          <a:p>
            <a:r>
              <a:rPr lang="en-US" sz="2400" dirty="0"/>
              <a:t> Electrodes are placed on the head and labeled as shown below</a:t>
            </a:r>
          </a:p>
        </p:txBody>
      </p:sp>
      <p:pic>
        <p:nvPicPr>
          <p:cNvPr id="5" name="Picture 4">
            <a:extLst>
              <a:ext uri="{FF2B5EF4-FFF2-40B4-BE49-F238E27FC236}">
                <a16:creationId xmlns:a16="http://schemas.microsoft.com/office/drawing/2014/main" id="{A8414F23-1D84-AF5B-BE77-D855FC7EE88B}"/>
              </a:ext>
            </a:extLst>
          </p:cNvPr>
          <p:cNvPicPr>
            <a:picLocks noChangeAspect="1"/>
          </p:cNvPicPr>
          <p:nvPr/>
        </p:nvPicPr>
        <p:blipFill>
          <a:blip r:embed="rId2"/>
          <a:stretch>
            <a:fillRect/>
          </a:stretch>
        </p:blipFill>
        <p:spPr>
          <a:xfrm>
            <a:off x="88231" y="1736934"/>
            <a:ext cx="2378744" cy="2254590"/>
          </a:xfrm>
          <a:prstGeom prst="rect">
            <a:avLst/>
          </a:prstGeom>
        </p:spPr>
      </p:pic>
      <p:pic>
        <p:nvPicPr>
          <p:cNvPr id="7" name="Picture 6">
            <a:extLst>
              <a:ext uri="{FF2B5EF4-FFF2-40B4-BE49-F238E27FC236}">
                <a16:creationId xmlns:a16="http://schemas.microsoft.com/office/drawing/2014/main" id="{2FB10A22-F5F4-E689-D10C-3588285387B6}"/>
              </a:ext>
            </a:extLst>
          </p:cNvPr>
          <p:cNvPicPr>
            <a:picLocks noChangeAspect="1"/>
          </p:cNvPicPr>
          <p:nvPr/>
        </p:nvPicPr>
        <p:blipFill>
          <a:blip r:embed="rId3"/>
          <a:stretch>
            <a:fillRect/>
          </a:stretch>
        </p:blipFill>
        <p:spPr>
          <a:xfrm>
            <a:off x="2519029" y="1722555"/>
            <a:ext cx="2384241" cy="2268969"/>
          </a:xfrm>
          <a:prstGeom prst="rect">
            <a:avLst/>
          </a:prstGeom>
        </p:spPr>
      </p:pic>
      <p:pic>
        <p:nvPicPr>
          <p:cNvPr id="9" name="Picture 8">
            <a:extLst>
              <a:ext uri="{FF2B5EF4-FFF2-40B4-BE49-F238E27FC236}">
                <a16:creationId xmlns:a16="http://schemas.microsoft.com/office/drawing/2014/main" id="{5430C220-E1DB-F655-F005-B176C8171930}"/>
              </a:ext>
            </a:extLst>
          </p:cNvPr>
          <p:cNvPicPr>
            <a:picLocks noChangeAspect="1"/>
          </p:cNvPicPr>
          <p:nvPr/>
        </p:nvPicPr>
        <p:blipFill>
          <a:blip r:embed="rId4"/>
          <a:stretch>
            <a:fillRect/>
          </a:stretch>
        </p:blipFill>
        <p:spPr>
          <a:xfrm>
            <a:off x="4955324" y="1722554"/>
            <a:ext cx="2384241" cy="2268969"/>
          </a:xfrm>
          <a:prstGeom prst="rect">
            <a:avLst/>
          </a:prstGeom>
        </p:spPr>
      </p:pic>
      <p:pic>
        <p:nvPicPr>
          <p:cNvPr id="11" name="Picture 10">
            <a:extLst>
              <a:ext uri="{FF2B5EF4-FFF2-40B4-BE49-F238E27FC236}">
                <a16:creationId xmlns:a16="http://schemas.microsoft.com/office/drawing/2014/main" id="{6D0E2318-1C99-5445-DA5C-37969460CEEA}"/>
              </a:ext>
            </a:extLst>
          </p:cNvPr>
          <p:cNvPicPr>
            <a:picLocks noChangeAspect="1"/>
          </p:cNvPicPr>
          <p:nvPr/>
        </p:nvPicPr>
        <p:blipFill>
          <a:blip r:embed="rId5"/>
          <a:stretch>
            <a:fillRect/>
          </a:stretch>
        </p:blipFill>
        <p:spPr>
          <a:xfrm>
            <a:off x="7391619" y="1722554"/>
            <a:ext cx="2382949" cy="2268968"/>
          </a:xfrm>
          <a:prstGeom prst="rect">
            <a:avLst/>
          </a:prstGeom>
        </p:spPr>
      </p:pic>
      <p:pic>
        <p:nvPicPr>
          <p:cNvPr id="13" name="Picture 12">
            <a:extLst>
              <a:ext uri="{FF2B5EF4-FFF2-40B4-BE49-F238E27FC236}">
                <a16:creationId xmlns:a16="http://schemas.microsoft.com/office/drawing/2014/main" id="{853F3CA9-0327-F2C8-48D1-373BAEF3B3E3}"/>
              </a:ext>
            </a:extLst>
          </p:cNvPr>
          <p:cNvPicPr>
            <a:picLocks noChangeAspect="1"/>
          </p:cNvPicPr>
          <p:nvPr/>
        </p:nvPicPr>
        <p:blipFill>
          <a:blip r:embed="rId6"/>
          <a:stretch>
            <a:fillRect/>
          </a:stretch>
        </p:blipFill>
        <p:spPr>
          <a:xfrm>
            <a:off x="9826622" y="1722554"/>
            <a:ext cx="2288920" cy="2268968"/>
          </a:xfrm>
          <a:prstGeom prst="rect">
            <a:avLst/>
          </a:prstGeom>
        </p:spPr>
      </p:pic>
      <p:pic>
        <p:nvPicPr>
          <p:cNvPr id="15" name="Picture 14">
            <a:extLst>
              <a:ext uri="{FF2B5EF4-FFF2-40B4-BE49-F238E27FC236}">
                <a16:creationId xmlns:a16="http://schemas.microsoft.com/office/drawing/2014/main" id="{23E9ECD9-4A42-5A1A-EA4B-41FC2478BC9B}"/>
              </a:ext>
            </a:extLst>
          </p:cNvPr>
          <p:cNvPicPr>
            <a:picLocks noChangeAspect="1"/>
          </p:cNvPicPr>
          <p:nvPr/>
        </p:nvPicPr>
        <p:blipFill>
          <a:blip r:embed="rId7"/>
          <a:stretch>
            <a:fillRect/>
          </a:stretch>
        </p:blipFill>
        <p:spPr>
          <a:xfrm>
            <a:off x="88231" y="4102771"/>
            <a:ext cx="3844165" cy="2580546"/>
          </a:xfrm>
          <a:prstGeom prst="rect">
            <a:avLst/>
          </a:prstGeom>
        </p:spPr>
      </p:pic>
      <p:pic>
        <p:nvPicPr>
          <p:cNvPr id="17" name="Picture 16">
            <a:extLst>
              <a:ext uri="{FF2B5EF4-FFF2-40B4-BE49-F238E27FC236}">
                <a16:creationId xmlns:a16="http://schemas.microsoft.com/office/drawing/2014/main" id="{4483BC84-3488-3EC1-308B-B02DB6CC1DFC}"/>
              </a:ext>
            </a:extLst>
          </p:cNvPr>
          <p:cNvPicPr>
            <a:picLocks noChangeAspect="1"/>
          </p:cNvPicPr>
          <p:nvPr/>
        </p:nvPicPr>
        <p:blipFill>
          <a:blip r:embed="rId8"/>
          <a:stretch>
            <a:fillRect/>
          </a:stretch>
        </p:blipFill>
        <p:spPr>
          <a:xfrm>
            <a:off x="4021320" y="4102771"/>
            <a:ext cx="3879611" cy="2580546"/>
          </a:xfrm>
          <a:prstGeom prst="rect">
            <a:avLst/>
          </a:prstGeom>
        </p:spPr>
      </p:pic>
      <p:pic>
        <p:nvPicPr>
          <p:cNvPr id="19" name="Picture 18">
            <a:extLst>
              <a:ext uri="{FF2B5EF4-FFF2-40B4-BE49-F238E27FC236}">
                <a16:creationId xmlns:a16="http://schemas.microsoft.com/office/drawing/2014/main" id="{E463A8CC-50BC-857B-B5DC-342E9092B386}"/>
              </a:ext>
            </a:extLst>
          </p:cNvPr>
          <p:cNvPicPr>
            <a:picLocks noChangeAspect="1"/>
          </p:cNvPicPr>
          <p:nvPr/>
        </p:nvPicPr>
        <p:blipFill>
          <a:blip r:embed="rId9"/>
          <a:stretch>
            <a:fillRect/>
          </a:stretch>
        </p:blipFill>
        <p:spPr>
          <a:xfrm>
            <a:off x="7989855" y="4102771"/>
            <a:ext cx="4125687" cy="2580546"/>
          </a:xfrm>
          <a:prstGeom prst="rect">
            <a:avLst/>
          </a:prstGeom>
        </p:spPr>
      </p:pic>
    </p:spTree>
    <p:extLst>
      <p:ext uri="{BB962C8B-B14F-4D97-AF65-F5344CB8AC3E}">
        <p14:creationId xmlns:p14="http://schemas.microsoft.com/office/powerpoint/2010/main" val="3234601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2365D-918A-629B-A7E4-EB6DE4720221}"/>
              </a:ext>
            </a:extLst>
          </p:cNvPr>
          <p:cNvSpPr>
            <a:spLocks noGrp="1"/>
          </p:cNvSpPr>
          <p:nvPr>
            <p:ph type="title"/>
          </p:nvPr>
        </p:nvSpPr>
        <p:spPr>
          <a:xfrm>
            <a:off x="0" y="0"/>
            <a:ext cx="3587151" cy="644166"/>
          </a:xfrm>
        </p:spPr>
        <p:txBody>
          <a:bodyPr>
            <a:normAutofit fontScale="90000"/>
          </a:bodyPr>
          <a:lstStyle/>
          <a:p>
            <a:r>
              <a:rPr lang="en-US" dirty="0"/>
              <a:t>EEG Montages:</a:t>
            </a:r>
          </a:p>
        </p:txBody>
      </p:sp>
      <p:sp>
        <p:nvSpPr>
          <p:cNvPr id="3" name="Content Placeholder 2">
            <a:extLst>
              <a:ext uri="{FF2B5EF4-FFF2-40B4-BE49-F238E27FC236}">
                <a16:creationId xmlns:a16="http://schemas.microsoft.com/office/drawing/2014/main" id="{7DD675CA-B17A-F8A6-5C1C-9ADC1CCE3F09}"/>
              </a:ext>
            </a:extLst>
          </p:cNvPr>
          <p:cNvSpPr>
            <a:spLocks noGrp="1"/>
          </p:cNvSpPr>
          <p:nvPr>
            <p:ph idx="1"/>
          </p:nvPr>
        </p:nvSpPr>
        <p:spPr>
          <a:xfrm>
            <a:off x="443433" y="905151"/>
            <a:ext cx="5652567" cy="5379720"/>
          </a:xfrm>
        </p:spPr>
        <p:txBody>
          <a:bodyPr>
            <a:normAutofit/>
          </a:bodyPr>
          <a:lstStyle/>
          <a:p>
            <a:r>
              <a:rPr lang="en-US" dirty="0"/>
              <a:t>A single EEG signal from 2 inputs is called a channel</a:t>
            </a:r>
          </a:p>
          <a:p>
            <a:r>
              <a:rPr lang="en-US" dirty="0"/>
              <a:t>A series of related channels is called a chain</a:t>
            </a:r>
          </a:p>
          <a:p>
            <a:r>
              <a:rPr lang="en-US" dirty="0"/>
              <a:t>Different methods of recording and displaying EEG signals are called montages</a:t>
            </a:r>
          </a:p>
          <a:p>
            <a:r>
              <a:rPr lang="en-US" dirty="0"/>
              <a:t>Montage Schemes:</a:t>
            </a:r>
          </a:p>
          <a:p>
            <a:pPr lvl="1"/>
            <a:r>
              <a:rPr lang="en-US" dirty="0"/>
              <a:t>Bipolar</a:t>
            </a:r>
          </a:p>
          <a:p>
            <a:pPr lvl="1"/>
            <a:r>
              <a:rPr lang="en-US" dirty="0"/>
              <a:t>Common reference</a:t>
            </a:r>
          </a:p>
          <a:p>
            <a:pPr lvl="1"/>
            <a:r>
              <a:rPr lang="en-US" dirty="0"/>
              <a:t>Average reference</a:t>
            </a:r>
          </a:p>
          <a:p>
            <a:pPr lvl="1"/>
            <a:r>
              <a:rPr lang="en-US" dirty="0"/>
              <a:t>Laplacian</a:t>
            </a:r>
          </a:p>
          <a:p>
            <a:endParaRPr lang="en-US" dirty="0"/>
          </a:p>
        </p:txBody>
      </p:sp>
      <p:pic>
        <p:nvPicPr>
          <p:cNvPr id="5" name="Picture 4">
            <a:extLst>
              <a:ext uri="{FF2B5EF4-FFF2-40B4-BE49-F238E27FC236}">
                <a16:creationId xmlns:a16="http://schemas.microsoft.com/office/drawing/2014/main" id="{44CC608C-7F81-D70D-074D-4C065BF61A08}"/>
              </a:ext>
            </a:extLst>
          </p:cNvPr>
          <p:cNvPicPr>
            <a:picLocks noChangeAspect="1"/>
          </p:cNvPicPr>
          <p:nvPr/>
        </p:nvPicPr>
        <p:blipFill>
          <a:blip r:embed="rId2"/>
          <a:stretch>
            <a:fillRect/>
          </a:stretch>
        </p:blipFill>
        <p:spPr>
          <a:xfrm>
            <a:off x="6235767" y="493431"/>
            <a:ext cx="5652568" cy="2396848"/>
          </a:xfrm>
          <a:prstGeom prst="rect">
            <a:avLst/>
          </a:prstGeom>
        </p:spPr>
      </p:pic>
      <p:pic>
        <p:nvPicPr>
          <p:cNvPr id="7" name="Picture 6">
            <a:extLst>
              <a:ext uri="{FF2B5EF4-FFF2-40B4-BE49-F238E27FC236}">
                <a16:creationId xmlns:a16="http://schemas.microsoft.com/office/drawing/2014/main" id="{1F9C981D-BF5B-2BE9-A1D7-41692FE461F2}"/>
              </a:ext>
            </a:extLst>
          </p:cNvPr>
          <p:cNvPicPr>
            <a:picLocks noChangeAspect="1"/>
          </p:cNvPicPr>
          <p:nvPr/>
        </p:nvPicPr>
        <p:blipFill>
          <a:blip r:embed="rId3"/>
          <a:stretch>
            <a:fillRect/>
          </a:stretch>
        </p:blipFill>
        <p:spPr>
          <a:xfrm>
            <a:off x="6811907" y="3124200"/>
            <a:ext cx="4810581" cy="3160671"/>
          </a:xfrm>
          <a:prstGeom prst="rect">
            <a:avLst/>
          </a:prstGeom>
        </p:spPr>
      </p:pic>
    </p:spTree>
    <p:extLst>
      <p:ext uri="{BB962C8B-B14F-4D97-AF65-F5344CB8AC3E}">
        <p14:creationId xmlns:p14="http://schemas.microsoft.com/office/powerpoint/2010/main" val="3791484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1B7E-5C03-28CE-0726-BBE9A523C115}"/>
              </a:ext>
            </a:extLst>
          </p:cNvPr>
          <p:cNvSpPr>
            <a:spLocks noGrp="1"/>
          </p:cNvSpPr>
          <p:nvPr>
            <p:ph type="title"/>
          </p:nvPr>
        </p:nvSpPr>
        <p:spPr>
          <a:xfrm>
            <a:off x="0" y="71827"/>
            <a:ext cx="4061604" cy="497517"/>
          </a:xfrm>
        </p:spPr>
        <p:txBody>
          <a:bodyPr>
            <a:normAutofit fontScale="90000"/>
          </a:bodyPr>
          <a:lstStyle/>
          <a:p>
            <a:r>
              <a:rPr lang="en-US" dirty="0"/>
              <a:t>Bipolar Montage:</a:t>
            </a:r>
          </a:p>
        </p:txBody>
      </p:sp>
      <p:sp>
        <p:nvSpPr>
          <p:cNvPr id="3" name="Content Placeholder 2">
            <a:extLst>
              <a:ext uri="{FF2B5EF4-FFF2-40B4-BE49-F238E27FC236}">
                <a16:creationId xmlns:a16="http://schemas.microsoft.com/office/drawing/2014/main" id="{12706C32-5374-318D-6940-06D024F552CD}"/>
              </a:ext>
            </a:extLst>
          </p:cNvPr>
          <p:cNvSpPr>
            <a:spLocks noGrp="1"/>
          </p:cNvSpPr>
          <p:nvPr>
            <p:ph idx="1"/>
          </p:nvPr>
        </p:nvSpPr>
        <p:spPr>
          <a:xfrm>
            <a:off x="990600" y="269816"/>
            <a:ext cx="10077450" cy="4740335"/>
          </a:xfrm>
        </p:spPr>
        <p:txBody>
          <a:bodyPr>
            <a:normAutofit/>
          </a:bodyPr>
          <a:lstStyle/>
          <a:p>
            <a:pPr marL="0" indent="0">
              <a:buNone/>
            </a:pPr>
            <a:endParaRPr lang="en-US" dirty="0"/>
          </a:p>
          <a:p>
            <a:r>
              <a:rPr lang="en-US" dirty="0"/>
              <a:t>Compares a single EEG signal to its adjacent neighbor</a:t>
            </a:r>
          </a:p>
          <a:p>
            <a:r>
              <a:rPr lang="en-US" dirty="0"/>
              <a:t>Chains of these channels are made by continuing to compare adjacent neighbors in a certain pattern depending on the type of bipolar montage</a:t>
            </a:r>
          </a:p>
        </p:txBody>
      </p:sp>
      <p:pic>
        <p:nvPicPr>
          <p:cNvPr id="5" name="Picture 4">
            <a:extLst>
              <a:ext uri="{FF2B5EF4-FFF2-40B4-BE49-F238E27FC236}">
                <a16:creationId xmlns:a16="http://schemas.microsoft.com/office/drawing/2014/main" id="{36AE9BD9-C44F-028E-0CD2-59C7BC281FBA}"/>
              </a:ext>
            </a:extLst>
          </p:cNvPr>
          <p:cNvPicPr>
            <a:picLocks noChangeAspect="1"/>
          </p:cNvPicPr>
          <p:nvPr/>
        </p:nvPicPr>
        <p:blipFill>
          <a:blip r:embed="rId2"/>
          <a:stretch>
            <a:fillRect/>
          </a:stretch>
        </p:blipFill>
        <p:spPr>
          <a:xfrm>
            <a:off x="383566" y="3360113"/>
            <a:ext cx="5217135" cy="2625785"/>
          </a:xfrm>
          <a:prstGeom prst="rect">
            <a:avLst/>
          </a:prstGeom>
        </p:spPr>
      </p:pic>
      <p:sp>
        <p:nvSpPr>
          <p:cNvPr id="6" name="TextBox 5">
            <a:extLst>
              <a:ext uri="{FF2B5EF4-FFF2-40B4-BE49-F238E27FC236}">
                <a16:creationId xmlns:a16="http://schemas.microsoft.com/office/drawing/2014/main" id="{B62BE02E-85CD-63C8-2BC6-EB288E67C8D1}"/>
              </a:ext>
            </a:extLst>
          </p:cNvPr>
          <p:cNvSpPr txBox="1"/>
          <p:nvPr/>
        </p:nvSpPr>
        <p:spPr>
          <a:xfrm>
            <a:off x="605670" y="2639983"/>
            <a:ext cx="4772925" cy="923330"/>
          </a:xfrm>
          <a:prstGeom prst="rect">
            <a:avLst/>
          </a:prstGeom>
          <a:noFill/>
        </p:spPr>
        <p:txBody>
          <a:bodyPr wrap="square" rtlCol="0">
            <a:spAutoFit/>
          </a:bodyPr>
          <a:lstStyle/>
          <a:p>
            <a:r>
              <a:rPr lang="en-US" dirty="0"/>
              <a:t>For example, the right temporal chain is made up of the following electrode channels</a:t>
            </a:r>
          </a:p>
          <a:p>
            <a:endParaRPr lang="en-US" dirty="0"/>
          </a:p>
        </p:txBody>
      </p:sp>
      <p:pic>
        <p:nvPicPr>
          <p:cNvPr id="8" name="Picture 7">
            <a:extLst>
              <a:ext uri="{FF2B5EF4-FFF2-40B4-BE49-F238E27FC236}">
                <a16:creationId xmlns:a16="http://schemas.microsoft.com/office/drawing/2014/main" id="{5065BC93-1564-9F22-4C80-4DE0459BD0C3}"/>
              </a:ext>
            </a:extLst>
          </p:cNvPr>
          <p:cNvPicPr>
            <a:picLocks noChangeAspect="1"/>
          </p:cNvPicPr>
          <p:nvPr/>
        </p:nvPicPr>
        <p:blipFill>
          <a:blip r:embed="rId3"/>
          <a:stretch>
            <a:fillRect/>
          </a:stretch>
        </p:blipFill>
        <p:spPr>
          <a:xfrm>
            <a:off x="5985629" y="3360113"/>
            <a:ext cx="5213760" cy="3185273"/>
          </a:xfrm>
          <a:prstGeom prst="rect">
            <a:avLst/>
          </a:prstGeom>
        </p:spPr>
      </p:pic>
      <p:sp>
        <p:nvSpPr>
          <p:cNvPr id="9" name="TextBox 8">
            <a:extLst>
              <a:ext uri="{FF2B5EF4-FFF2-40B4-BE49-F238E27FC236}">
                <a16:creationId xmlns:a16="http://schemas.microsoft.com/office/drawing/2014/main" id="{E4167D8D-0F46-6362-47B2-2F3E98C4103C}"/>
              </a:ext>
            </a:extLst>
          </p:cNvPr>
          <p:cNvSpPr txBox="1"/>
          <p:nvPr/>
        </p:nvSpPr>
        <p:spPr>
          <a:xfrm>
            <a:off x="6029325" y="2436783"/>
            <a:ext cx="5317223" cy="923330"/>
          </a:xfrm>
          <a:prstGeom prst="rect">
            <a:avLst/>
          </a:prstGeom>
          <a:noFill/>
        </p:spPr>
        <p:txBody>
          <a:bodyPr wrap="square" rtlCol="0">
            <a:spAutoFit/>
          </a:bodyPr>
          <a:lstStyle/>
          <a:p>
            <a:r>
              <a:rPr lang="en-US" dirty="0"/>
              <a:t>An anterior-posterior bipolar montage would look like the following, with each layer representing a corresponding layer of electrodes on the head</a:t>
            </a:r>
          </a:p>
        </p:txBody>
      </p:sp>
    </p:spTree>
    <p:extLst>
      <p:ext uri="{BB962C8B-B14F-4D97-AF65-F5344CB8AC3E}">
        <p14:creationId xmlns:p14="http://schemas.microsoft.com/office/powerpoint/2010/main" val="467067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68F7-372E-4359-E246-952B87B360DD}"/>
              </a:ext>
            </a:extLst>
          </p:cNvPr>
          <p:cNvSpPr>
            <a:spLocks noGrp="1"/>
          </p:cNvSpPr>
          <p:nvPr>
            <p:ph type="title"/>
          </p:nvPr>
        </p:nvSpPr>
        <p:spPr>
          <a:xfrm>
            <a:off x="0" y="25042"/>
            <a:ext cx="6986726" cy="603682"/>
          </a:xfrm>
        </p:spPr>
        <p:txBody>
          <a:bodyPr>
            <a:normAutofit fontScale="90000"/>
          </a:bodyPr>
          <a:lstStyle/>
          <a:p>
            <a:r>
              <a:rPr lang="en-US" dirty="0"/>
              <a:t>Common Reference Montage:</a:t>
            </a:r>
          </a:p>
        </p:txBody>
      </p:sp>
      <p:sp>
        <p:nvSpPr>
          <p:cNvPr id="3" name="Content Placeholder 2">
            <a:extLst>
              <a:ext uri="{FF2B5EF4-FFF2-40B4-BE49-F238E27FC236}">
                <a16:creationId xmlns:a16="http://schemas.microsoft.com/office/drawing/2014/main" id="{09927D11-CBBB-325C-58D5-384C8D61EEB6}"/>
              </a:ext>
            </a:extLst>
          </p:cNvPr>
          <p:cNvSpPr>
            <a:spLocks noGrp="1"/>
          </p:cNvSpPr>
          <p:nvPr>
            <p:ph idx="1"/>
          </p:nvPr>
        </p:nvSpPr>
        <p:spPr>
          <a:xfrm>
            <a:off x="1705874" y="731764"/>
            <a:ext cx="8502650" cy="2020994"/>
          </a:xfrm>
        </p:spPr>
        <p:txBody>
          <a:bodyPr>
            <a:noAutofit/>
          </a:bodyPr>
          <a:lstStyle/>
          <a:p>
            <a:r>
              <a:rPr lang="en-US" sz="3000" dirty="0"/>
              <a:t>Compares the signal of every electrode on the head to a single common reference electrode</a:t>
            </a:r>
          </a:p>
          <a:p>
            <a:r>
              <a:rPr lang="en-US" sz="3000" dirty="0"/>
              <a:t>Most common type is the </a:t>
            </a:r>
            <a:r>
              <a:rPr lang="en-US" sz="3000" dirty="0" err="1"/>
              <a:t>Cz</a:t>
            </a:r>
            <a:r>
              <a:rPr lang="en-US" sz="3000" dirty="0"/>
              <a:t> reference montage</a:t>
            </a:r>
          </a:p>
        </p:txBody>
      </p:sp>
      <p:pic>
        <p:nvPicPr>
          <p:cNvPr id="5" name="Picture 4">
            <a:extLst>
              <a:ext uri="{FF2B5EF4-FFF2-40B4-BE49-F238E27FC236}">
                <a16:creationId xmlns:a16="http://schemas.microsoft.com/office/drawing/2014/main" id="{2B4C7A0B-4944-7A9F-274C-71ADFC0402CD}"/>
              </a:ext>
            </a:extLst>
          </p:cNvPr>
          <p:cNvPicPr>
            <a:picLocks noChangeAspect="1"/>
          </p:cNvPicPr>
          <p:nvPr/>
        </p:nvPicPr>
        <p:blipFill>
          <a:blip r:embed="rId2"/>
          <a:stretch>
            <a:fillRect/>
          </a:stretch>
        </p:blipFill>
        <p:spPr>
          <a:xfrm>
            <a:off x="327570" y="3429000"/>
            <a:ext cx="5629629" cy="2957425"/>
          </a:xfrm>
          <a:prstGeom prst="rect">
            <a:avLst/>
          </a:prstGeom>
        </p:spPr>
      </p:pic>
      <p:pic>
        <p:nvPicPr>
          <p:cNvPr id="7" name="Picture 6">
            <a:extLst>
              <a:ext uri="{FF2B5EF4-FFF2-40B4-BE49-F238E27FC236}">
                <a16:creationId xmlns:a16="http://schemas.microsoft.com/office/drawing/2014/main" id="{581E2468-A57E-DEC5-0DC1-22E81F45B836}"/>
              </a:ext>
            </a:extLst>
          </p:cNvPr>
          <p:cNvPicPr>
            <a:picLocks noChangeAspect="1"/>
          </p:cNvPicPr>
          <p:nvPr/>
        </p:nvPicPr>
        <p:blipFill>
          <a:blip r:embed="rId3"/>
          <a:stretch>
            <a:fillRect/>
          </a:stretch>
        </p:blipFill>
        <p:spPr>
          <a:xfrm>
            <a:off x="6234801" y="3271520"/>
            <a:ext cx="5629629" cy="3114905"/>
          </a:xfrm>
          <a:prstGeom prst="rect">
            <a:avLst/>
          </a:prstGeom>
        </p:spPr>
      </p:pic>
      <p:sp>
        <p:nvSpPr>
          <p:cNvPr id="8" name="TextBox 7">
            <a:extLst>
              <a:ext uri="{FF2B5EF4-FFF2-40B4-BE49-F238E27FC236}">
                <a16:creationId xmlns:a16="http://schemas.microsoft.com/office/drawing/2014/main" id="{EE0AA439-60D1-F6C2-5DDE-BEEE2F070823}"/>
              </a:ext>
            </a:extLst>
          </p:cNvPr>
          <p:cNvSpPr txBox="1"/>
          <p:nvPr/>
        </p:nvSpPr>
        <p:spPr>
          <a:xfrm>
            <a:off x="853813" y="2411975"/>
            <a:ext cx="4429387" cy="1200329"/>
          </a:xfrm>
          <a:prstGeom prst="rect">
            <a:avLst/>
          </a:prstGeom>
          <a:noFill/>
        </p:spPr>
        <p:txBody>
          <a:bodyPr wrap="square" rtlCol="0">
            <a:spAutoFit/>
          </a:bodyPr>
          <a:lstStyle/>
          <a:p>
            <a:r>
              <a:rPr lang="en-US" dirty="0"/>
              <a:t>The center electrode (</a:t>
            </a:r>
            <a:r>
              <a:rPr lang="en-US" dirty="0" err="1"/>
              <a:t>Cz</a:t>
            </a:r>
            <a:r>
              <a:rPr lang="en-US" dirty="0"/>
              <a:t>) is compared with all other electrodes to create chains as can be seen in this example</a:t>
            </a:r>
          </a:p>
          <a:p>
            <a:endParaRPr lang="en-US" dirty="0"/>
          </a:p>
        </p:txBody>
      </p:sp>
      <p:sp>
        <p:nvSpPr>
          <p:cNvPr id="9" name="TextBox 8">
            <a:extLst>
              <a:ext uri="{FF2B5EF4-FFF2-40B4-BE49-F238E27FC236}">
                <a16:creationId xmlns:a16="http://schemas.microsoft.com/office/drawing/2014/main" id="{823D9548-CA34-AD00-C19F-B11CDF2C17DE}"/>
              </a:ext>
            </a:extLst>
          </p:cNvPr>
          <p:cNvSpPr txBox="1"/>
          <p:nvPr/>
        </p:nvSpPr>
        <p:spPr>
          <a:xfrm>
            <a:off x="6986726" y="2813898"/>
            <a:ext cx="4267200" cy="369332"/>
          </a:xfrm>
          <a:prstGeom prst="rect">
            <a:avLst/>
          </a:prstGeom>
          <a:noFill/>
        </p:spPr>
        <p:txBody>
          <a:bodyPr wrap="square" rtlCol="0">
            <a:spAutoFit/>
          </a:bodyPr>
          <a:lstStyle/>
          <a:p>
            <a:r>
              <a:rPr lang="en-US" dirty="0"/>
              <a:t>An example of a </a:t>
            </a:r>
            <a:r>
              <a:rPr lang="en-US" dirty="0" err="1"/>
              <a:t>Cz</a:t>
            </a:r>
            <a:r>
              <a:rPr lang="en-US" dirty="0"/>
              <a:t> reference montage:</a:t>
            </a:r>
          </a:p>
        </p:txBody>
      </p:sp>
    </p:spTree>
    <p:extLst>
      <p:ext uri="{BB962C8B-B14F-4D97-AF65-F5344CB8AC3E}">
        <p14:creationId xmlns:p14="http://schemas.microsoft.com/office/powerpoint/2010/main" val="1151070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5547-C0B6-B275-B67D-F042C775CC03}"/>
              </a:ext>
            </a:extLst>
          </p:cNvPr>
          <p:cNvSpPr>
            <a:spLocks noGrp="1"/>
          </p:cNvSpPr>
          <p:nvPr>
            <p:ph type="title"/>
          </p:nvPr>
        </p:nvSpPr>
        <p:spPr>
          <a:xfrm>
            <a:off x="0" y="90805"/>
            <a:ext cx="6741160" cy="457835"/>
          </a:xfrm>
        </p:spPr>
        <p:txBody>
          <a:bodyPr>
            <a:normAutofit fontScale="90000"/>
          </a:bodyPr>
          <a:lstStyle/>
          <a:p>
            <a:r>
              <a:rPr lang="en-US" dirty="0"/>
              <a:t>Average Reference Montage:</a:t>
            </a:r>
          </a:p>
        </p:txBody>
      </p:sp>
      <p:sp>
        <p:nvSpPr>
          <p:cNvPr id="3" name="Content Placeholder 2">
            <a:extLst>
              <a:ext uri="{FF2B5EF4-FFF2-40B4-BE49-F238E27FC236}">
                <a16:creationId xmlns:a16="http://schemas.microsoft.com/office/drawing/2014/main" id="{2FA35F7D-167F-AB0C-AB17-CE9B2BA279BA}"/>
              </a:ext>
            </a:extLst>
          </p:cNvPr>
          <p:cNvSpPr>
            <a:spLocks noGrp="1"/>
          </p:cNvSpPr>
          <p:nvPr>
            <p:ph idx="1"/>
          </p:nvPr>
        </p:nvSpPr>
        <p:spPr>
          <a:xfrm>
            <a:off x="193040" y="1083945"/>
            <a:ext cx="6548120" cy="5316855"/>
          </a:xfrm>
        </p:spPr>
        <p:txBody>
          <a:bodyPr/>
          <a:lstStyle/>
          <a:p>
            <a:r>
              <a:rPr lang="en-US" dirty="0"/>
              <a:t>Compares each electrode signal on the head to the average of the rest of the head</a:t>
            </a:r>
          </a:p>
          <a:p>
            <a:r>
              <a:rPr lang="en-US" dirty="0"/>
              <a:t>For example, if our reference electrode is F7 (red), its electrode signal would be compared to all the other electrodes (yellow) signals divided by the number of electrodes</a:t>
            </a:r>
          </a:p>
          <a:p>
            <a:pPr lvl="1"/>
            <a:r>
              <a:rPr lang="en-US" dirty="0"/>
              <a:t>Comparison excludes Fp1, Fp2, O1, and O2 because they are easily susceptible to eye and head movement artifacts</a:t>
            </a:r>
          </a:p>
        </p:txBody>
      </p:sp>
      <p:pic>
        <p:nvPicPr>
          <p:cNvPr id="5" name="Picture 4">
            <a:extLst>
              <a:ext uri="{FF2B5EF4-FFF2-40B4-BE49-F238E27FC236}">
                <a16:creationId xmlns:a16="http://schemas.microsoft.com/office/drawing/2014/main" id="{FBD4CFFB-4DFD-C5D5-B7C0-2B7FB6B9EB74}"/>
              </a:ext>
            </a:extLst>
          </p:cNvPr>
          <p:cNvPicPr>
            <a:picLocks noChangeAspect="1"/>
          </p:cNvPicPr>
          <p:nvPr/>
        </p:nvPicPr>
        <p:blipFill>
          <a:blip r:embed="rId2"/>
          <a:stretch>
            <a:fillRect/>
          </a:stretch>
        </p:blipFill>
        <p:spPr>
          <a:xfrm>
            <a:off x="6741160" y="974825"/>
            <a:ext cx="5013960" cy="4799230"/>
          </a:xfrm>
          <a:prstGeom prst="rect">
            <a:avLst/>
          </a:prstGeom>
        </p:spPr>
      </p:pic>
    </p:spTree>
    <p:extLst>
      <p:ext uri="{BB962C8B-B14F-4D97-AF65-F5344CB8AC3E}">
        <p14:creationId xmlns:p14="http://schemas.microsoft.com/office/powerpoint/2010/main" val="2473449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8C142-D0C6-98F6-53E2-A525ACB73622}"/>
              </a:ext>
            </a:extLst>
          </p:cNvPr>
          <p:cNvSpPr>
            <a:spLocks noGrp="1"/>
          </p:cNvSpPr>
          <p:nvPr>
            <p:ph type="title"/>
          </p:nvPr>
        </p:nvSpPr>
        <p:spPr>
          <a:xfrm>
            <a:off x="0" y="30162"/>
            <a:ext cx="4688840" cy="610235"/>
          </a:xfrm>
        </p:spPr>
        <p:txBody>
          <a:bodyPr>
            <a:normAutofit fontScale="90000"/>
          </a:bodyPr>
          <a:lstStyle/>
          <a:p>
            <a:r>
              <a:rPr lang="en-US" dirty="0"/>
              <a:t>Laplacian Montage:</a:t>
            </a:r>
          </a:p>
        </p:txBody>
      </p:sp>
      <p:sp>
        <p:nvSpPr>
          <p:cNvPr id="3" name="Content Placeholder 2">
            <a:extLst>
              <a:ext uri="{FF2B5EF4-FFF2-40B4-BE49-F238E27FC236}">
                <a16:creationId xmlns:a16="http://schemas.microsoft.com/office/drawing/2014/main" id="{B9F418DD-E998-8C30-665A-38A764C70C6E}"/>
              </a:ext>
            </a:extLst>
          </p:cNvPr>
          <p:cNvSpPr>
            <a:spLocks noGrp="1"/>
          </p:cNvSpPr>
          <p:nvPr>
            <p:ph idx="1"/>
          </p:nvPr>
        </p:nvSpPr>
        <p:spPr>
          <a:xfrm>
            <a:off x="915668" y="1109185"/>
            <a:ext cx="10360663" cy="4351338"/>
          </a:xfrm>
        </p:spPr>
        <p:txBody>
          <a:bodyPr/>
          <a:lstStyle/>
          <a:p>
            <a:r>
              <a:rPr lang="en-US" dirty="0"/>
              <a:t>Compares an electrode with the average of its nearest neighbors</a:t>
            </a:r>
          </a:p>
          <a:p>
            <a:r>
              <a:rPr lang="en-US" dirty="0"/>
              <a:t>Examples for electrodes </a:t>
            </a:r>
            <a:r>
              <a:rPr lang="en-US" dirty="0" err="1"/>
              <a:t>Cz</a:t>
            </a:r>
            <a:r>
              <a:rPr lang="en-US" dirty="0"/>
              <a:t> and T7 are shown below</a:t>
            </a:r>
          </a:p>
        </p:txBody>
      </p:sp>
      <p:pic>
        <p:nvPicPr>
          <p:cNvPr id="5" name="Picture 4">
            <a:extLst>
              <a:ext uri="{FF2B5EF4-FFF2-40B4-BE49-F238E27FC236}">
                <a16:creationId xmlns:a16="http://schemas.microsoft.com/office/drawing/2014/main" id="{27EB7D2D-B3CA-3DDE-2508-797F300DD1BD}"/>
              </a:ext>
            </a:extLst>
          </p:cNvPr>
          <p:cNvPicPr>
            <a:picLocks noChangeAspect="1"/>
          </p:cNvPicPr>
          <p:nvPr/>
        </p:nvPicPr>
        <p:blipFill>
          <a:blip r:embed="rId2"/>
          <a:stretch>
            <a:fillRect/>
          </a:stretch>
        </p:blipFill>
        <p:spPr>
          <a:xfrm>
            <a:off x="163102" y="2832254"/>
            <a:ext cx="6014178" cy="3365346"/>
          </a:xfrm>
          <a:prstGeom prst="rect">
            <a:avLst/>
          </a:prstGeom>
        </p:spPr>
      </p:pic>
      <p:pic>
        <p:nvPicPr>
          <p:cNvPr id="7" name="Picture 6">
            <a:extLst>
              <a:ext uri="{FF2B5EF4-FFF2-40B4-BE49-F238E27FC236}">
                <a16:creationId xmlns:a16="http://schemas.microsoft.com/office/drawing/2014/main" id="{EEE16726-4025-DDBD-6DA6-60E1E12E4F23}"/>
              </a:ext>
            </a:extLst>
          </p:cNvPr>
          <p:cNvPicPr>
            <a:picLocks noChangeAspect="1"/>
          </p:cNvPicPr>
          <p:nvPr/>
        </p:nvPicPr>
        <p:blipFill>
          <a:blip r:embed="rId3"/>
          <a:stretch>
            <a:fillRect/>
          </a:stretch>
        </p:blipFill>
        <p:spPr>
          <a:xfrm>
            <a:off x="6206939" y="2832254"/>
            <a:ext cx="5821958" cy="3365346"/>
          </a:xfrm>
          <a:prstGeom prst="rect">
            <a:avLst/>
          </a:prstGeom>
        </p:spPr>
      </p:pic>
    </p:spTree>
    <p:extLst>
      <p:ext uri="{BB962C8B-B14F-4D97-AF65-F5344CB8AC3E}">
        <p14:creationId xmlns:p14="http://schemas.microsoft.com/office/powerpoint/2010/main" val="2574583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TotalTime>
  <Words>545</Words>
  <Application>Microsoft Office PowerPoint</Application>
  <PresentationFormat>Widescreen</PresentationFormat>
  <Paragraphs>48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470 PA 1.0  EEG Signals</vt:lpstr>
      <vt:lpstr>Generation of EEG Signals:</vt:lpstr>
      <vt:lpstr>Recording EEG Signals:</vt:lpstr>
      <vt:lpstr>Electrode Placement Scheme:</vt:lpstr>
      <vt:lpstr>EEG Montages:</vt:lpstr>
      <vt:lpstr>Bipolar Montage:</vt:lpstr>
      <vt:lpstr>Common Reference Montage:</vt:lpstr>
      <vt:lpstr>Average Reference Montage:</vt:lpstr>
      <vt:lpstr>Laplacian Montage:</vt:lpstr>
      <vt:lpstr>Eye Movement Artifacts: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470 PA 1.0  EEG Signals</dc:title>
  <dc:creator>brooks schafer</dc:creator>
  <cp:lastModifiedBy>brooks schafer</cp:lastModifiedBy>
  <cp:revision>2</cp:revision>
  <dcterms:created xsi:type="dcterms:W3CDTF">2024-03-08T20:31:59Z</dcterms:created>
  <dcterms:modified xsi:type="dcterms:W3CDTF">2024-03-08T23:54:03Z</dcterms:modified>
</cp:coreProperties>
</file>